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96751"/>
          </a:xfrm>
        </p:spPr>
        <p:txBody>
          <a:bodyPr/>
          <a:lstStyle/>
          <a:p>
            <a:r>
              <a:rPr lang="uk-UA" dirty="0" smtClean="0"/>
              <a:t>Рух крові артеріями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6" name="Picture 2" descr="http://image.shutterstock.com/display_pic_with_logo/118114/118114,1188389149,1/stock-photo-head-arteries-4937494.jpg"/>
          <p:cNvPicPr>
            <a:picLocks noChangeAspect="1" noChangeArrowheads="1"/>
          </p:cNvPicPr>
          <p:nvPr/>
        </p:nvPicPr>
        <p:blipFill rotWithShape="1">
          <a:blip r:embed="rId2" cstate="print"/>
          <a:srcRect b="4435"/>
          <a:stretch/>
        </p:blipFill>
        <p:spPr bwMode="auto">
          <a:xfrm>
            <a:off x="1763688" y="980728"/>
            <a:ext cx="5627174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Регуляція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237312"/>
            <a:ext cx="8856984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При значному фізичному й емоційному напруженні тиск зростає</a:t>
            </a:r>
            <a:endParaRPr lang="ru-RU" sz="2400" dirty="0"/>
          </a:p>
        </p:txBody>
      </p:sp>
      <p:pic>
        <p:nvPicPr>
          <p:cNvPr id="23554" name="Picture 2" descr="http://www.biggdi.com/p/20120514-121601/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8064670" cy="5403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Регуляція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Іноді надмірні емоції знижують тиск – людина непритомніє</a:t>
            </a:r>
            <a:endParaRPr lang="ru-RU" sz="2400" dirty="0"/>
          </a:p>
        </p:txBody>
      </p:sp>
      <p:pic>
        <p:nvPicPr>
          <p:cNvPr id="24578" name="Picture 2" descr="http://i1.woman.ru/images/article/3/d/img_3df066d6ab26e4c8e1c3b14552f559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8496887" cy="51194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Регуляція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733256"/>
            <a:ext cx="8229600" cy="9361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Перша допомога при непритомності – </a:t>
            </a:r>
          </a:p>
          <a:p>
            <a:pPr algn="ctr">
              <a:buNone/>
            </a:pPr>
            <a:r>
              <a:rPr lang="uk-UA" sz="2800" dirty="0" smtClean="0"/>
              <a:t>забезпечити притік крові до мозку</a:t>
            </a:r>
            <a:endParaRPr lang="ru-RU" sz="2800" dirty="0"/>
          </a:p>
        </p:txBody>
      </p:sp>
      <p:pic>
        <p:nvPicPr>
          <p:cNvPr id="25602" name="Picture 2" descr="Потеря созн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361059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Регуляція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165304"/>
            <a:ext cx="8229600" cy="6926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26628" name="Picture 4" descr="http://upload.wikimedia.org/wikipedia/commons/thumb/1/1f/Medulla_oblongata.gif/250px-Medulla_oblongat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5616624" cy="5616624"/>
          </a:xfrm>
          <a:prstGeom prst="rect">
            <a:avLst/>
          </a:prstGeom>
          <a:noFill/>
        </p:spPr>
      </p:pic>
      <p:pic>
        <p:nvPicPr>
          <p:cNvPr id="26630" name="Picture 6" descr="http://science.compulenta.ru/upload/iblock/32e/C0036822-Hypothalamus_in_the_brain,_artwork-SP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844824"/>
            <a:ext cx="4114742" cy="33123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7544" y="5373216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2800" dirty="0" smtClean="0"/>
              <a:t>Вищі центри регуляції (↑↓) – </a:t>
            </a:r>
          </a:p>
          <a:p>
            <a:pPr algn="ctr">
              <a:buNone/>
            </a:pPr>
            <a:r>
              <a:rPr lang="uk-UA" sz="2800" dirty="0" err="1" smtClean="0"/>
              <a:t>судинноруховий</a:t>
            </a:r>
            <a:r>
              <a:rPr lang="uk-UA" sz="2800" dirty="0" smtClean="0"/>
              <a:t> центр довгастого мозку </a:t>
            </a:r>
          </a:p>
          <a:p>
            <a:pPr algn="ctr">
              <a:buNone/>
            </a:pPr>
            <a:r>
              <a:rPr lang="uk-UA" sz="2800" dirty="0" smtClean="0"/>
              <a:t>і гіпоталамус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Гіпертонія – підвищення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Причини: </a:t>
            </a:r>
            <a:r>
              <a:rPr lang="uk-UA" sz="2400" dirty="0" smtClean="0"/>
              <a:t>малорухливість при напруженій розумовій праці</a:t>
            </a:r>
            <a:endParaRPr lang="ru-RU" sz="2400" dirty="0"/>
          </a:p>
        </p:txBody>
      </p:sp>
      <p:pic>
        <p:nvPicPr>
          <p:cNvPr id="27650" name="Picture 2" descr="http://www.qaclub-nn.org/wp-content/uploads/2012/09/7f-1523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3907"/>
            <a:ext cx="9144000" cy="4343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Гіпертонія – підвищення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Причини: куріння, переїдання, недосипання</a:t>
            </a:r>
            <a:endParaRPr lang="ru-RU" sz="2800" dirty="0"/>
          </a:p>
        </p:txBody>
      </p:sp>
      <p:pic>
        <p:nvPicPr>
          <p:cNvPr id="28674" name="Picture 2" descr="http://science.compulenta.ru/upload/iblock/67c/no_smoking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4248472" cy="2262560"/>
          </a:xfrm>
          <a:prstGeom prst="rect">
            <a:avLst/>
          </a:prstGeom>
          <a:noFill/>
        </p:spPr>
      </p:pic>
      <p:pic>
        <p:nvPicPr>
          <p:cNvPr id="28676" name="Picture 4" descr="http://ironzen.org/uploads/posts/2011-11/1322057739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77592"/>
            <a:ext cx="4248472" cy="1842792"/>
          </a:xfrm>
          <a:prstGeom prst="rect">
            <a:avLst/>
          </a:prstGeom>
          <a:noFill/>
        </p:spPr>
      </p:pic>
      <p:pic>
        <p:nvPicPr>
          <p:cNvPr id="28678" name="Picture 6" descr="http://thebestmethod.com/wp-content/uploads/2011/06/overeating_pizz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003242"/>
            <a:ext cx="4114428" cy="32915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Гіпотонія – зниження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949280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Причини розширення артеріол: гіподинамія, недоїдання, різні зловживання</a:t>
            </a:r>
            <a:endParaRPr lang="ru-RU" sz="2800" dirty="0"/>
          </a:p>
        </p:txBody>
      </p:sp>
      <p:pic>
        <p:nvPicPr>
          <p:cNvPr id="29704" name="Picture 8" descr="http://magialink.ru/images/stories/anor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3395585" cy="5106144"/>
          </a:xfrm>
          <a:prstGeom prst="rect">
            <a:avLst/>
          </a:prstGeom>
          <a:noFill/>
        </p:spPr>
      </p:pic>
      <p:pic>
        <p:nvPicPr>
          <p:cNvPr id="29708" name="Picture 12" descr="http://i.doctorpiter.ru/photos/2012/02/350x650_2EZKpl3LcY4457A2v5C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92696"/>
            <a:ext cx="5112568" cy="5112568"/>
          </a:xfrm>
          <a:prstGeom prst="rect">
            <a:avLst/>
          </a:prstGeom>
          <a:noFill/>
        </p:spPr>
      </p:pic>
      <p:pic>
        <p:nvPicPr>
          <p:cNvPr id="10" name="Picture 10" descr="http://trenerovka.net/images/Pohydenie/205189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1052736"/>
            <a:ext cx="2592288" cy="19420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Гіпертонія і гіпотонія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Профілактика – здоровий спосіб життя</a:t>
            </a:r>
            <a:endParaRPr lang="ru-RU" sz="2800" dirty="0"/>
          </a:p>
        </p:txBody>
      </p:sp>
      <p:pic>
        <p:nvPicPr>
          <p:cNvPr id="30722" name="Picture 2" descr="http://metlandclub.ru/wp-content/uploads/2012/09/IMAG03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288391" cy="558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Атеросклероз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Утворення атеросклеротичної бляшки із холестерину</a:t>
            </a:r>
            <a:endParaRPr lang="ru-RU" sz="2800" dirty="0"/>
          </a:p>
        </p:txBody>
      </p:sp>
      <p:pic>
        <p:nvPicPr>
          <p:cNvPr id="31746" name="Picture 2" descr="http://trinita.ru/upload/medialibrary/8a1/8a1ebaca929aaaec68607bbb26aa89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488832" cy="5616626"/>
          </a:xfrm>
          <a:prstGeom prst="rect">
            <a:avLst/>
          </a:prstGeom>
          <a:noFill/>
        </p:spPr>
      </p:pic>
      <p:pic>
        <p:nvPicPr>
          <p:cNvPr id="31748" name="Picture 4" descr="http://t1.gstatic.com/images?q=tbn:ANd9GcRZ0Nx3QkbtcPVRWhiA7lYMFaMxDHdgDlmrroK9E4CW7x8Vh407G5ojw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5301208"/>
            <a:ext cx="2808312" cy="8640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47664" y="5157192"/>
            <a:ext cx="21128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Жирове ядро і </a:t>
            </a:r>
          </a:p>
          <a:p>
            <a:r>
              <a:rPr lang="uk-UA" dirty="0" smtClean="0"/>
              <a:t>фіброзна покришка</a:t>
            </a:r>
            <a:endParaRPr lang="ru-RU" dirty="0"/>
          </a:p>
        </p:txBody>
      </p:sp>
      <p:pic>
        <p:nvPicPr>
          <p:cNvPr id="31750" name="Picture 6" descr="http://t1.gstatic.com/images?q=tbn:ANd9GcRZ0Nx3QkbtcPVRWhiA7lYMFaMxDHdgDlmrroK9E4CW7x8Vh407G5ojw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764704"/>
            <a:ext cx="3323456" cy="32310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19672" y="836712"/>
            <a:ext cx="2636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Звужений просвіт артерії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2996952"/>
            <a:ext cx="12715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Тут може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виникнути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тромб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Куріння і стан артерій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Куріння провокує склероз артерій і гангрену</a:t>
            </a:r>
            <a:endParaRPr lang="ru-RU" sz="2800" dirty="0"/>
          </a:p>
        </p:txBody>
      </p:sp>
      <p:pic>
        <p:nvPicPr>
          <p:cNvPr id="32770" name="Picture 2" descr="http://trinixy.ru/pics4/20100824/smoking_girls_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4176464" cy="5485090"/>
          </a:xfrm>
          <a:prstGeom prst="rect">
            <a:avLst/>
          </a:prstGeom>
          <a:noFill/>
        </p:spPr>
      </p:pic>
      <p:pic>
        <p:nvPicPr>
          <p:cNvPr id="32772" name="Picture 4" descr="http://lekmed.ru/images/archive/pri_ateroskleroze/Patologija_pri_ateroskleroze-04_0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620688"/>
            <a:ext cx="3743325" cy="3000376"/>
          </a:xfrm>
          <a:prstGeom prst="rect">
            <a:avLst/>
          </a:prstGeom>
          <a:noFill/>
        </p:spPr>
      </p:pic>
      <p:pic>
        <p:nvPicPr>
          <p:cNvPr id="32774" name="Picture 6" descr="http://img1.1tv.ru/imgsize480x360/PR201005231922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212976"/>
            <a:ext cx="3899926" cy="292494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572000" y="1484784"/>
            <a:ext cx="1042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Склероз 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артерій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3284984"/>
            <a:ext cx="11588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Гангрена  </a:t>
            </a:r>
          </a:p>
          <a:p>
            <a:r>
              <a:rPr lang="uk-UA" dirty="0" smtClean="0"/>
              <a:t>ноги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Артерії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Виносять кров зі шлуночків серця</a:t>
            </a:r>
            <a:endParaRPr lang="ru-RU" sz="2800" dirty="0"/>
          </a:p>
        </p:txBody>
      </p:sp>
      <p:pic>
        <p:nvPicPr>
          <p:cNvPr id="15362" name="Picture 2" descr="http://www.kardio.ru/images2/coronaries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20688"/>
            <a:ext cx="6774829" cy="5511130"/>
          </a:xfrm>
          <a:prstGeom prst="rect">
            <a:avLst/>
          </a:prstGeom>
          <a:noFill/>
        </p:spPr>
      </p:pic>
      <p:pic>
        <p:nvPicPr>
          <p:cNvPr id="15364" name="Picture 4" descr="http://t1.gstatic.com/images?q=tbn:ANd9GcRZ0Nx3QkbtcPVRWhiA7lYMFaMxDHdgDlmrroK9E4CW7x8Vh407G5ojw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2819400" cy="2088232"/>
          </a:xfrm>
          <a:prstGeom prst="rect">
            <a:avLst/>
          </a:prstGeom>
          <a:noFill/>
        </p:spPr>
      </p:pic>
      <p:pic>
        <p:nvPicPr>
          <p:cNvPr id="15366" name="Picture 6" descr="http://t1.gstatic.com/images?q=tbn:ANd9GcRZ0Nx3QkbtcPVRWhiA7lYMFaMxDHdgDlmrroK9E4CW7x8Vh407G5ojw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01008"/>
            <a:ext cx="2819400" cy="16192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 rot="19411755">
            <a:off x="3893624" y="2499036"/>
            <a:ext cx="1162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rgbClr val="7030A0"/>
                </a:solidFill>
              </a:rPr>
              <a:t>Аорта</a:t>
            </a:r>
            <a:r>
              <a:rPr lang="uk-UA" sz="2800" dirty="0" smtClean="0">
                <a:solidFill>
                  <a:srgbClr val="92D050"/>
                </a:solidFill>
              </a:rPr>
              <a:t> </a:t>
            </a:r>
            <a:endParaRPr lang="ru-RU" sz="2800" dirty="0">
              <a:solidFill>
                <a:srgbClr val="92D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2924944"/>
            <a:ext cx="1083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solidFill>
                  <a:srgbClr val="002060"/>
                </a:solidFill>
              </a:rPr>
              <a:t>Легенева  </a:t>
            </a:r>
          </a:p>
          <a:p>
            <a:r>
              <a:rPr lang="uk-UA" sz="1600" dirty="0" smtClean="0">
                <a:solidFill>
                  <a:srgbClr val="002060"/>
                </a:solidFill>
              </a:rPr>
              <a:t>артерія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33794" name="Picture 2" descr="http://zhaba.ru/_pics/4ywok2zd7gmf9i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18509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4" name="Picture 8" descr="http://www.inpic.ru/pic/1683-61efa1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Артерії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Артеріоли регулюють кровопостачання органів</a:t>
            </a:r>
            <a:endParaRPr lang="ru-RU" sz="2800" dirty="0"/>
          </a:p>
        </p:txBody>
      </p:sp>
      <p:pic>
        <p:nvPicPr>
          <p:cNvPr id="16386" name="Picture 2" descr="http://www.centrplastiki.ru/img/otoplastika_s03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689468" cy="5485156"/>
          </a:xfrm>
          <a:prstGeom prst="rect">
            <a:avLst/>
          </a:prstGeom>
          <a:noFill/>
        </p:spPr>
      </p:pic>
      <p:pic>
        <p:nvPicPr>
          <p:cNvPr id="16388" name="Picture 4" descr="http://t1.gstatic.com/images?q=tbn:ANd9GcRZ0Nx3QkbtcPVRWhiA7lYMFaMxDHdgDlmrroK9E4CW7x8Vh407G5ojw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653824">
            <a:off x="3200001" y="2276755"/>
            <a:ext cx="3175656" cy="187773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635896" y="2492896"/>
            <a:ext cx="23762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Артерії мають </a:t>
            </a:r>
          </a:p>
          <a:p>
            <a:pPr algn="ctr"/>
            <a:r>
              <a:rPr lang="uk-UA" sz="2400" u="sng" dirty="0" smtClean="0"/>
              <a:t>симпатичну </a:t>
            </a:r>
          </a:p>
          <a:p>
            <a:pPr algn="ctr"/>
            <a:r>
              <a:rPr lang="uk-UA" sz="2400" u="sng" dirty="0" smtClean="0"/>
              <a:t>іннервацію </a:t>
            </a:r>
          </a:p>
          <a:p>
            <a:pPr algn="ctr"/>
            <a:r>
              <a:rPr lang="uk-UA" sz="2400" dirty="0" err="1" smtClean="0"/>
              <a:t>непосмугованих</a:t>
            </a:r>
            <a:r>
              <a:rPr lang="uk-UA" sz="2400" dirty="0" smtClean="0"/>
              <a:t> </a:t>
            </a:r>
          </a:p>
          <a:p>
            <a:pPr algn="ctr"/>
            <a:r>
              <a:rPr lang="uk-UA" sz="2400" dirty="0" smtClean="0"/>
              <a:t>м</a:t>
            </a:r>
            <a:r>
              <a:rPr lang="en-US" sz="2400" dirty="0" smtClean="0"/>
              <a:t>’</a:t>
            </a:r>
            <a:r>
              <a:rPr lang="uk-UA" sz="2400" dirty="0" smtClean="0"/>
              <a:t>язів  своїх </a:t>
            </a:r>
          </a:p>
          <a:p>
            <a:pPr algn="ctr"/>
            <a:r>
              <a:rPr lang="uk-UA" sz="2400" dirty="0" smtClean="0"/>
              <a:t>стінок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Артеріальний пульс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9361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Ритмічні коливання стінок артерій у такт скороченням серця (60 – 85 разів за хвилину)</a:t>
            </a:r>
            <a:endParaRPr lang="ru-RU" sz="2800" dirty="0"/>
          </a:p>
        </p:txBody>
      </p:sp>
      <p:pic>
        <p:nvPicPr>
          <p:cNvPr id="17410" name="Picture 2" descr="http://ocean-of-love.ru/wp-content/uploads/2012/05/85-udarov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0218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Артеріальний пульс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589240"/>
            <a:ext cx="9144000" cy="11521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Пульс має ритмічність і частоту </a:t>
            </a:r>
            <a:r>
              <a:rPr lang="uk-UA" sz="2000" dirty="0" smtClean="0"/>
              <a:t>(регулюються нервовою системою і водіями серцевого ритму) </a:t>
            </a:r>
            <a:r>
              <a:rPr lang="uk-UA" sz="2800" dirty="0" smtClean="0"/>
              <a:t>і наповнення</a:t>
            </a:r>
            <a:r>
              <a:rPr lang="uk-UA" sz="2000" dirty="0" smtClean="0"/>
              <a:t>(залежить від УОК)</a:t>
            </a:r>
            <a:endParaRPr lang="ru-RU" sz="2000" dirty="0"/>
          </a:p>
        </p:txBody>
      </p:sp>
      <p:pic>
        <p:nvPicPr>
          <p:cNvPr id="18434" name="Picture 2" descr="http://zhurnal.lib.ru/img/m/maljukow_a_a/primeridoc/pict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6532"/>
            <a:ext cx="5544616" cy="1677471"/>
          </a:xfrm>
          <a:prstGeom prst="rect">
            <a:avLst/>
          </a:prstGeom>
          <a:noFill/>
        </p:spPr>
      </p:pic>
      <p:pic>
        <p:nvPicPr>
          <p:cNvPr id="18436" name="Picture 4" descr="http://thumbs.dreamstime.com/thumb_396/1241785552ZLJPp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564904"/>
            <a:ext cx="3989632" cy="2952328"/>
          </a:xfrm>
          <a:prstGeom prst="rect">
            <a:avLst/>
          </a:prstGeom>
          <a:noFill/>
        </p:spPr>
      </p:pic>
      <p:pic>
        <p:nvPicPr>
          <p:cNvPr id="18438" name="Picture 6" descr="http://detvrach.com/wp-content/uploads/2012/10/6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548680"/>
            <a:ext cx="2667933" cy="50177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Артеріальний тиск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37312"/>
            <a:ext cx="864096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При переході артеріол у капіляри тиск падає до 20 – 30 мм </a:t>
            </a:r>
            <a:r>
              <a:rPr lang="uk-UA" sz="2400" dirty="0" err="1" smtClean="0"/>
              <a:t>рт</a:t>
            </a:r>
            <a:r>
              <a:rPr lang="uk-UA" sz="2400" dirty="0" smtClean="0"/>
              <a:t>. ст.</a:t>
            </a:r>
            <a:endParaRPr lang="ru-RU" sz="2400" dirty="0" smtClean="0"/>
          </a:p>
          <a:p>
            <a:pPr algn="ctr">
              <a:buNone/>
            </a:pPr>
            <a:endParaRPr lang="ru-RU" sz="2800" dirty="0"/>
          </a:p>
        </p:txBody>
      </p:sp>
      <p:pic>
        <p:nvPicPr>
          <p:cNvPr id="19458" name="Picture 2" descr="http://www.i-am-pregnant.com/images/blood-pressu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764704"/>
            <a:ext cx="3155087" cy="5328592"/>
          </a:xfrm>
          <a:prstGeom prst="rect">
            <a:avLst/>
          </a:prstGeom>
          <a:noFill/>
        </p:spPr>
      </p:pic>
      <p:pic>
        <p:nvPicPr>
          <p:cNvPr id="19462" name="Picture 6" descr="http://t1.gstatic.com/images?q=tbn:ANd9GcRZ0Nx3QkbtcPVRWhiA7lYMFaMxDHdgDlmrroK9E4CW7x8Vh407G5ojw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48680"/>
            <a:ext cx="2880320" cy="460851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1772816"/>
            <a:ext cx="26702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dirty="0" smtClean="0"/>
              <a:t>Систолічний  </a:t>
            </a:r>
          </a:p>
          <a:p>
            <a:pPr algn="ctr"/>
            <a:r>
              <a:rPr lang="uk-UA" sz="2800" dirty="0" smtClean="0"/>
              <a:t>(максимальний)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1052736"/>
            <a:ext cx="2924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C00000"/>
                </a:solidFill>
              </a:rPr>
              <a:t>130 мм </a:t>
            </a:r>
            <a:r>
              <a:rPr lang="uk-UA" sz="2400" dirty="0" err="1" smtClean="0">
                <a:solidFill>
                  <a:srgbClr val="C00000"/>
                </a:solidFill>
              </a:rPr>
              <a:t>рт</a:t>
            </a:r>
            <a:r>
              <a:rPr lang="uk-UA" sz="2400" dirty="0" smtClean="0">
                <a:solidFill>
                  <a:srgbClr val="C00000"/>
                </a:solidFill>
              </a:rPr>
              <a:t>. ст. (аорта)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1916832"/>
            <a:ext cx="1983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25 мм </a:t>
            </a:r>
            <a:r>
              <a:rPr lang="uk-UA" dirty="0" err="1" smtClean="0">
                <a:solidFill>
                  <a:srgbClr val="7030A0"/>
                </a:solidFill>
              </a:rPr>
              <a:t>рт</a:t>
            </a:r>
            <a:r>
              <a:rPr lang="uk-UA" dirty="0" smtClean="0">
                <a:solidFill>
                  <a:srgbClr val="7030A0"/>
                </a:solidFill>
              </a:rPr>
              <a:t>. ст. </a:t>
            </a:r>
          </a:p>
          <a:p>
            <a:r>
              <a:rPr lang="uk-UA" dirty="0" smtClean="0">
                <a:solidFill>
                  <a:srgbClr val="7030A0"/>
                </a:solidFill>
              </a:rPr>
              <a:t>(легенева артерія)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4221088"/>
            <a:ext cx="242726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dirty="0" err="1" smtClean="0"/>
              <a:t>Діастолічний</a:t>
            </a:r>
            <a:r>
              <a:rPr lang="uk-UA" sz="2800" dirty="0" smtClean="0"/>
              <a:t> </a:t>
            </a:r>
          </a:p>
          <a:p>
            <a:pPr algn="ctr"/>
            <a:r>
              <a:rPr lang="uk-UA" sz="2800" dirty="0" smtClean="0"/>
              <a:t>(мінімальний) 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32040" y="3645024"/>
            <a:ext cx="337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C00000"/>
                </a:solidFill>
              </a:rPr>
              <a:t>70 – 80 мм </a:t>
            </a:r>
            <a:r>
              <a:rPr lang="uk-UA" sz="2400" dirty="0" err="1" smtClean="0">
                <a:solidFill>
                  <a:srgbClr val="C00000"/>
                </a:solidFill>
              </a:rPr>
              <a:t>рт</a:t>
            </a:r>
            <a:r>
              <a:rPr lang="uk-UA" sz="2400" dirty="0" smtClean="0">
                <a:solidFill>
                  <a:srgbClr val="C00000"/>
                </a:solidFill>
              </a:rPr>
              <a:t>. ст. (аорта)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92080" y="4221088"/>
            <a:ext cx="1983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10 мм </a:t>
            </a:r>
            <a:r>
              <a:rPr lang="uk-UA" dirty="0" err="1" smtClean="0">
                <a:solidFill>
                  <a:srgbClr val="7030A0"/>
                </a:solidFill>
              </a:rPr>
              <a:t>рт</a:t>
            </a:r>
            <a:r>
              <a:rPr lang="uk-UA" dirty="0" smtClean="0">
                <a:solidFill>
                  <a:srgbClr val="7030A0"/>
                </a:solidFill>
              </a:rPr>
              <a:t>. ст. </a:t>
            </a:r>
          </a:p>
          <a:p>
            <a:r>
              <a:rPr lang="uk-UA" dirty="0" smtClean="0">
                <a:solidFill>
                  <a:srgbClr val="7030A0"/>
                </a:solidFill>
              </a:rPr>
              <a:t>(легенева артерія</a:t>
            </a:r>
            <a:r>
              <a:rPr lang="uk-UA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Артеріальний тиск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Прилади для вимірювання артеріального тиску</a:t>
            </a:r>
            <a:endParaRPr lang="ru-RU" sz="2800" dirty="0"/>
          </a:p>
        </p:txBody>
      </p:sp>
      <p:pic>
        <p:nvPicPr>
          <p:cNvPr id="20482" name="Picture 2" descr="http://doctorfilimonov.com/wp-content/uploads/2008/10/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3264047" cy="5616624"/>
          </a:xfrm>
          <a:prstGeom prst="rect">
            <a:avLst/>
          </a:prstGeom>
          <a:noFill/>
        </p:spPr>
      </p:pic>
      <p:pic>
        <p:nvPicPr>
          <p:cNvPr id="20484" name="Picture 4" descr="http://da-med.ru/img/disease/11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5" y="620688"/>
            <a:ext cx="2578246" cy="2232248"/>
          </a:xfrm>
          <a:prstGeom prst="rect">
            <a:avLst/>
          </a:prstGeom>
          <a:noFill/>
        </p:spPr>
      </p:pic>
      <p:pic>
        <p:nvPicPr>
          <p:cNvPr id="20486" name="Picture 6" descr="http://medkarta.com/pic/md/200924031428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620688"/>
            <a:ext cx="2555776" cy="2359834"/>
          </a:xfrm>
          <a:prstGeom prst="rect">
            <a:avLst/>
          </a:prstGeom>
          <a:noFill/>
        </p:spPr>
      </p:pic>
      <p:pic>
        <p:nvPicPr>
          <p:cNvPr id="20488" name="Picture 8" descr="http://www.zdorovieinfo.ru/upload/images/12fa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068960"/>
            <a:ext cx="5053821" cy="3145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Артеріальний тиск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Звичайно тиск вимірюють на плечовій артерії</a:t>
            </a:r>
            <a:endParaRPr lang="ru-RU" sz="2800" dirty="0"/>
          </a:p>
        </p:txBody>
      </p:sp>
      <p:pic>
        <p:nvPicPr>
          <p:cNvPr id="21506" name="Picture 2" descr="http://03digest.ru/uploads/posts/2011-06/1307555708_med-3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7882085" cy="52547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635896" y="1412776"/>
            <a:ext cx="2822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120</a:t>
            </a:r>
            <a:r>
              <a:rPr lang="en-US" sz="2800" dirty="0" smtClean="0"/>
              <a:t>/</a:t>
            </a:r>
            <a:r>
              <a:rPr lang="uk-UA" sz="2800" dirty="0" smtClean="0"/>
              <a:t>80 мм </a:t>
            </a:r>
            <a:r>
              <a:rPr lang="uk-UA" sz="2800" dirty="0" err="1" smtClean="0"/>
              <a:t>рт</a:t>
            </a:r>
            <a:r>
              <a:rPr lang="uk-UA" sz="2800" dirty="0" smtClean="0"/>
              <a:t>. ст.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2420888"/>
            <a:ext cx="2822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110</a:t>
            </a:r>
            <a:r>
              <a:rPr lang="en-US" sz="2800" dirty="0" smtClean="0"/>
              <a:t>/</a:t>
            </a:r>
            <a:r>
              <a:rPr lang="uk-UA" sz="2800" dirty="0" smtClean="0"/>
              <a:t>70  мм </a:t>
            </a:r>
            <a:r>
              <a:rPr lang="uk-UA" sz="2800" dirty="0" err="1" smtClean="0"/>
              <a:t>рт</a:t>
            </a:r>
            <a:r>
              <a:rPr lang="uk-UA" sz="2800" dirty="0" smtClean="0"/>
              <a:t>. ст.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Регуляція артеріального тиску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Вегетативна нервова система</a:t>
            </a:r>
            <a:endParaRPr lang="ru-RU" sz="2800" dirty="0"/>
          </a:p>
        </p:txBody>
      </p:sp>
      <p:pic>
        <p:nvPicPr>
          <p:cNvPr id="22530" name="Picture 2" descr="http://www.sympatheticnervoussystem.net/wp-content/uploads/2012/02/sympatheticandparasympatheticnervous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20688"/>
            <a:ext cx="7318168" cy="49435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5733256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Парасимпатична нервова система                       </a:t>
            </a:r>
            <a:r>
              <a:rPr lang="uk-UA" dirty="0" smtClean="0">
                <a:solidFill>
                  <a:srgbClr val="FF0000"/>
                </a:solidFill>
              </a:rPr>
              <a:t>Симпатична нервова система</a:t>
            </a:r>
          </a:p>
          <a:p>
            <a:r>
              <a:rPr lang="uk-UA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адреналін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95536" y="50851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8244408" y="5013176"/>
            <a:ext cx="484632" cy="9784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313</Words>
  <Application>Microsoft Office PowerPoint</Application>
  <PresentationFormat>Экран (4:3)</PresentationFormat>
  <Paragraphs>79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Рух крові артеріями</vt:lpstr>
      <vt:lpstr>Артерії </vt:lpstr>
      <vt:lpstr>Артерії </vt:lpstr>
      <vt:lpstr>Артеріальний пульс </vt:lpstr>
      <vt:lpstr>Артеріальний пульс </vt:lpstr>
      <vt:lpstr>Артеріальний тиск </vt:lpstr>
      <vt:lpstr>Артеріальний тиск </vt:lpstr>
      <vt:lpstr>Артеріальний тиск </vt:lpstr>
      <vt:lpstr>Регуляція артеріального тиску </vt:lpstr>
      <vt:lpstr>Регуляція артеріального тиску </vt:lpstr>
      <vt:lpstr>Регуляція артеріального тиску </vt:lpstr>
      <vt:lpstr>Регуляція артеріального тиску </vt:lpstr>
      <vt:lpstr>Регуляція артеріального тиску </vt:lpstr>
      <vt:lpstr>Гіпертонія – підвищення артеріального тиску </vt:lpstr>
      <vt:lpstr>Гіпертонія – підвищення артеріального тиску </vt:lpstr>
      <vt:lpstr>Гіпотонія – зниження артеріального тиску </vt:lpstr>
      <vt:lpstr>Гіпертонія і гіпотонія </vt:lpstr>
      <vt:lpstr>Атеросклероз  </vt:lpstr>
      <vt:lpstr>Куріння і стан артерій  </vt:lpstr>
      <vt:lpstr>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 крові артеріями</dc:title>
  <dc:creator>User</dc:creator>
  <cp:lastModifiedBy>Пользователь</cp:lastModifiedBy>
  <cp:revision>22</cp:revision>
  <dcterms:created xsi:type="dcterms:W3CDTF">2012-11-05T14:31:47Z</dcterms:created>
  <dcterms:modified xsi:type="dcterms:W3CDTF">2020-08-11T07:14:08Z</dcterms:modified>
</cp:coreProperties>
</file>